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6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6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15" r:id="rId13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30" Type="http://schemas.openxmlformats.org/officeDocument/2006/relationships/slide" Target="slides/slide6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6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5" name="Shape 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Google Shape;4176;p60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C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7" name="Google Shape;4177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78" name="Google Shape;4178;p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notesSlide" Target="../notesSlides/notesSlide60.xml"/></Relationships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9" name="Shape 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0" name="Google Shape;4180;p616"/>
          <p:cNvSpPr txBox="1"/>
          <p:nvPr/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1" name="Google Shape;4181;p616"/>
          <p:cNvSpPr txBox="1"/>
          <p:nvPr/>
        </p:nvSpPr>
        <p:spPr>
          <a:xfrm>
            <a:off x="685800" y="141684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b="1" i="0" lang="zh-CN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Production Possibility Frontiers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2" name="Google Shape;4182;p616"/>
          <p:cNvCxnSpPr/>
          <p:nvPr/>
        </p:nvCxnSpPr>
        <p:spPr>
          <a:xfrm>
            <a:off x="2362200" y="1257300"/>
            <a:ext cx="0" cy="3200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183" name="Google Shape;4183;p616"/>
          <p:cNvCxnSpPr/>
          <p:nvPr/>
        </p:nvCxnSpPr>
        <p:spPr>
          <a:xfrm>
            <a:off x="2362200" y="4457700"/>
            <a:ext cx="548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4184" name="Google Shape;4184;p616"/>
          <p:cNvSpPr/>
          <p:nvPr/>
        </p:nvSpPr>
        <p:spPr>
          <a:xfrm>
            <a:off x="2362200" y="1943100"/>
            <a:ext cx="4189410" cy="2571750"/>
          </a:xfrm>
          <a:custGeom>
            <a:rect b="b" l="l" r="r" t="t"/>
            <a:pathLst>
              <a:path extrusionOk="0" h="21600" w="21591">
                <a:moveTo>
                  <a:pt x="0" y="0"/>
                </a:moveTo>
                <a:cubicBezTo>
                  <a:pt x="11675" y="0"/>
                  <a:pt x="21237" y="9276"/>
                  <a:pt x="21591" y="20944"/>
                </a:cubicBezTo>
                <a:moveTo>
                  <a:pt x="0" y="0"/>
                </a:moveTo>
                <a:cubicBezTo>
                  <a:pt x="11675" y="0"/>
                  <a:pt x="21237" y="9276"/>
                  <a:pt x="21591" y="20944"/>
                </a:cubicBezTo>
                <a:lnTo>
                  <a:pt x="1" y="21600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571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5" name="Google Shape;4185;p616"/>
          <p:cNvSpPr txBox="1"/>
          <p:nvPr/>
        </p:nvSpPr>
        <p:spPr>
          <a:xfrm>
            <a:off x="609600" y="1404938"/>
            <a:ext cx="1757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1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Capital Goods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6" name="Google Shape;4186;p616"/>
          <p:cNvSpPr txBox="1"/>
          <p:nvPr/>
        </p:nvSpPr>
        <p:spPr>
          <a:xfrm>
            <a:off x="6705600" y="4457700"/>
            <a:ext cx="2109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Consumer Goods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87" name="Google Shape;4187;p616"/>
          <p:cNvCxnSpPr/>
          <p:nvPr/>
        </p:nvCxnSpPr>
        <p:spPr>
          <a:xfrm>
            <a:off x="2362200" y="2628900"/>
            <a:ext cx="2819400" cy="0"/>
          </a:xfrm>
          <a:prstGeom prst="straightConnector1">
            <a:avLst/>
          </a:prstGeom>
          <a:noFill/>
          <a:ln cap="flat" cmpd="sng" w="38100">
            <a:solidFill>
              <a:srgbClr val="FF0066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188" name="Google Shape;4188;p616"/>
          <p:cNvCxnSpPr/>
          <p:nvPr/>
        </p:nvCxnSpPr>
        <p:spPr>
          <a:xfrm>
            <a:off x="5181600" y="2628900"/>
            <a:ext cx="0" cy="1828800"/>
          </a:xfrm>
          <a:prstGeom prst="straightConnector1">
            <a:avLst/>
          </a:prstGeom>
          <a:noFill/>
          <a:ln cap="flat" cmpd="sng" w="38100">
            <a:solidFill>
              <a:srgbClr val="FF0066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4189" name="Google Shape;4189;p616"/>
          <p:cNvSpPr txBox="1"/>
          <p:nvPr/>
        </p:nvSpPr>
        <p:spPr>
          <a:xfrm>
            <a:off x="1905000" y="2457450"/>
            <a:ext cx="4731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Yo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0" name="Google Shape;4190;p616"/>
          <p:cNvSpPr txBox="1"/>
          <p:nvPr/>
        </p:nvSpPr>
        <p:spPr>
          <a:xfrm>
            <a:off x="4937125" y="4457700"/>
            <a:ext cx="479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Xo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1" name="Google Shape;4191;p616"/>
          <p:cNvSpPr txBox="1"/>
          <p:nvPr/>
        </p:nvSpPr>
        <p:spPr>
          <a:xfrm>
            <a:off x="5241925" y="2366963"/>
            <a:ext cx="392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b="0" i="0" lang="zh-CN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2" name="Google Shape;4192;p616"/>
          <p:cNvSpPr txBox="1"/>
          <p:nvPr/>
        </p:nvSpPr>
        <p:spPr>
          <a:xfrm>
            <a:off x="3717925" y="2641997"/>
            <a:ext cx="1842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3" name="Google Shape;4193;p616"/>
          <p:cNvSpPr txBox="1"/>
          <p:nvPr/>
        </p:nvSpPr>
        <p:spPr>
          <a:xfrm>
            <a:off x="3794125" y="2408634"/>
            <a:ext cx="7635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Verdana"/>
              <a:buNone/>
            </a:pPr>
            <a:r>
              <a:rPr b="0" i="0" lang="zh-CN" sz="8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r>
              <a:rPr b="0" i="0" lang="zh-CN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4" name="Google Shape;4194;p616"/>
          <p:cNvSpPr/>
          <p:nvPr/>
        </p:nvSpPr>
        <p:spPr>
          <a:xfrm>
            <a:off x="2362200" y="1544240"/>
            <a:ext cx="4953001" cy="2913456"/>
          </a:xfrm>
          <a:custGeom>
            <a:rect b="b" l="l" r="r" t="t"/>
            <a:pathLst>
              <a:path extrusionOk="0" h="22022" w="21601">
                <a:moveTo>
                  <a:pt x="0" y="0"/>
                </a:moveTo>
                <a:cubicBezTo>
                  <a:pt x="11930" y="0"/>
                  <a:pt x="21601" y="9670"/>
                  <a:pt x="21601" y="21600"/>
                </a:cubicBezTo>
                <a:cubicBezTo>
                  <a:pt x="21601" y="21741"/>
                  <a:pt x="21599" y="21882"/>
                  <a:pt x="21596" y="22022"/>
                </a:cubicBezTo>
                <a:moveTo>
                  <a:pt x="0" y="0"/>
                </a:moveTo>
                <a:cubicBezTo>
                  <a:pt x="11930" y="0"/>
                  <a:pt x="21601" y="9670"/>
                  <a:pt x="21601" y="21600"/>
                </a:cubicBezTo>
                <a:cubicBezTo>
                  <a:pt x="21601" y="21741"/>
                  <a:pt x="21599" y="21882"/>
                  <a:pt x="21596" y="22022"/>
                </a:cubicBezTo>
                <a:lnTo>
                  <a:pt x="1" y="21600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95" name="Google Shape;4195;p616"/>
          <p:cNvCxnSpPr/>
          <p:nvPr/>
        </p:nvCxnSpPr>
        <p:spPr>
          <a:xfrm rot="10800000">
            <a:off x="2362200" y="2286000"/>
            <a:ext cx="3276600" cy="0"/>
          </a:xfrm>
          <a:prstGeom prst="straightConnector1">
            <a:avLst/>
          </a:prstGeom>
          <a:noFill/>
          <a:ln cap="flat" cmpd="sng" w="38100">
            <a:solidFill>
              <a:srgbClr val="993366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196" name="Google Shape;4196;p616"/>
          <p:cNvCxnSpPr/>
          <p:nvPr/>
        </p:nvCxnSpPr>
        <p:spPr>
          <a:xfrm>
            <a:off x="5638800" y="2286000"/>
            <a:ext cx="0" cy="2171700"/>
          </a:xfrm>
          <a:prstGeom prst="straightConnector1">
            <a:avLst/>
          </a:prstGeom>
          <a:noFill/>
          <a:ln cap="flat" cmpd="sng" w="38100">
            <a:solidFill>
              <a:srgbClr val="80008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4197" name="Google Shape;4197;p616"/>
          <p:cNvSpPr txBox="1"/>
          <p:nvPr/>
        </p:nvSpPr>
        <p:spPr>
          <a:xfrm>
            <a:off x="5699125" y="1966913"/>
            <a:ext cx="3969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b="0" i="0" lang="zh-CN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8" name="Google Shape;4198;p616"/>
          <p:cNvSpPr txBox="1"/>
          <p:nvPr/>
        </p:nvSpPr>
        <p:spPr>
          <a:xfrm>
            <a:off x="1905000" y="2147888"/>
            <a:ext cx="477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Y1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9" name="Google Shape;4199;p616"/>
          <p:cNvSpPr txBox="1"/>
          <p:nvPr/>
        </p:nvSpPr>
        <p:spPr>
          <a:xfrm>
            <a:off x="5410200" y="4457700"/>
            <a:ext cx="4842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X1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0" name="Google Shape;4200;p616"/>
          <p:cNvSpPr txBox="1"/>
          <p:nvPr/>
        </p:nvSpPr>
        <p:spPr>
          <a:xfrm>
            <a:off x="6831012" y="1032272"/>
            <a:ext cx="1981200" cy="171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None/>
            </a:pPr>
            <a:r>
              <a:rPr b="1" i="0" lang="zh-CN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Production inside the PPF – e.g. point B means the country is not using all its resources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1" name="Google Shape;4201;p616"/>
          <p:cNvSpPr txBox="1"/>
          <p:nvPr/>
        </p:nvSpPr>
        <p:spPr>
          <a:xfrm>
            <a:off x="6678612" y="937022"/>
            <a:ext cx="2286000" cy="18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</a:pPr>
            <a:r>
              <a:rPr b="1" i="0" lang="zh-CN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It can only produce at points outside the PPF if it finds a way of expanding its resources or improves the productivity of those resources it already has. This will push the PPF further outwards.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